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media/image10.jpg" ContentType="image/jpg"/>
  <Override PartName="/ppt/media/image11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7"/>
  </p:notesMasterIdLst>
  <p:sldIdLst>
    <p:sldId id="256" r:id="rId2"/>
    <p:sldId id="539" r:id="rId3"/>
    <p:sldId id="13732" r:id="rId4"/>
    <p:sldId id="13734" r:id="rId5"/>
    <p:sldId id="538" r:id="rId6"/>
    <p:sldId id="258" r:id="rId7"/>
    <p:sldId id="413" r:id="rId8"/>
    <p:sldId id="13733" r:id="rId9"/>
    <p:sldId id="540" r:id="rId10"/>
    <p:sldId id="13799" r:id="rId11"/>
    <p:sldId id="334" r:id="rId12"/>
    <p:sldId id="13730" r:id="rId13"/>
    <p:sldId id="13735" r:id="rId14"/>
    <p:sldId id="13736" r:id="rId15"/>
    <p:sldId id="13754" r:id="rId16"/>
    <p:sldId id="559" r:id="rId17"/>
    <p:sldId id="316" r:id="rId18"/>
    <p:sldId id="414" r:id="rId19"/>
    <p:sldId id="13738" r:id="rId20"/>
    <p:sldId id="13739" r:id="rId21"/>
    <p:sldId id="13740" r:id="rId22"/>
    <p:sldId id="13741" r:id="rId23"/>
    <p:sldId id="13737" r:id="rId24"/>
    <p:sldId id="13742" r:id="rId25"/>
    <p:sldId id="13743" r:id="rId26"/>
    <p:sldId id="416" r:id="rId27"/>
    <p:sldId id="13744" r:id="rId28"/>
    <p:sldId id="415" r:id="rId29"/>
    <p:sldId id="13745" r:id="rId30"/>
    <p:sldId id="13746" r:id="rId31"/>
    <p:sldId id="13747" r:id="rId32"/>
    <p:sldId id="276" r:id="rId33"/>
    <p:sldId id="541" r:id="rId34"/>
    <p:sldId id="542" r:id="rId35"/>
    <p:sldId id="13756" r:id="rId36"/>
    <p:sldId id="13757" r:id="rId37"/>
    <p:sldId id="13758" r:id="rId38"/>
    <p:sldId id="13755" r:id="rId39"/>
    <p:sldId id="13759" r:id="rId40"/>
    <p:sldId id="13760" r:id="rId41"/>
    <p:sldId id="13761" r:id="rId42"/>
    <p:sldId id="13762" r:id="rId43"/>
    <p:sldId id="13767" r:id="rId44"/>
    <p:sldId id="566" r:id="rId45"/>
    <p:sldId id="568" r:id="rId46"/>
    <p:sldId id="569" r:id="rId47"/>
    <p:sldId id="13836" r:id="rId48"/>
    <p:sldId id="13763" r:id="rId49"/>
    <p:sldId id="13800" r:id="rId50"/>
    <p:sldId id="563" r:id="rId51"/>
    <p:sldId id="592" r:id="rId52"/>
    <p:sldId id="593" r:id="rId53"/>
    <p:sldId id="594" r:id="rId54"/>
    <p:sldId id="579" r:id="rId55"/>
    <p:sldId id="173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256"/>
          </p14:sldIdLst>
        </p14:section>
        <p14:section name="Intro to Graphs" id="{4A87A3C3-E3BD-4ED8-9825-64839EED3532}">
          <p14:sldIdLst>
            <p14:sldId id="539"/>
            <p14:sldId id="13732"/>
            <p14:sldId id="13734"/>
            <p14:sldId id="538"/>
            <p14:sldId id="258"/>
            <p14:sldId id="413"/>
            <p14:sldId id="13733"/>
            <p14:sldId id="540"/>
            <p14:sldId id="13799"/>
            <p14:sldId id="334"/>
            <p14:sldId id="13730"/>
          </p14:sldIdLst>
        </p14:section>
        <p14:section name="Graph ML" id="{ACA4EEA0-8CC0-498A-8AF0-D06D0A9FC667}">
          <p14:sldIdLst>
            <p14:sldId id="13735"/>
            <p14:sldId id="13736"/>
            <p14:sldId id="13754"/>
            <p14:sldId id="559"/>
            <p14:sldId id="316"/>
            <p14:sldId id="414"/>
            <p14:sldId id="13738"/>
            <p14:sldId id="13739"/>
            <p14:sldId id="13740"/>
            <p14:sldId id="13741"/>
            <p14:sldId id="13737"/>
            <p14:sldId id="13742"/>
            <p14:sldId id="13743"/>
            <p14:sldId id="416"/>
            <p14:sldId id="13744"/>
            <p14:sldId id="415"/>
            <p14:sldId id="13745"/>
            <p14:sldId id="13746"/>
            <p14:sldId id="13747"/>
            <p14:sldId id="276"/>
            <p14:sldId id="541"/>
            <p14:sldId id="542"/>
            <p14:sldId id="13756"/>
            <p14:sldId id="13757"/>
            <p14:sldId id="13758"/>
            <p14:sldId id="13755"/>
            <p14:sldId id="13759"/>
            <p14:sldId id="13760"/>
            <p14:sldId id="13761"/>
            <p14:sldId id="13762"/>
            <p14:sldId id="13767"/>
            <p14:sldId id="566"/>
            <p14:sldId id="568"/>
            <p14:sldId id="569"/>
            <p14:sldId id="13836"/>
            <p14:sldId id="13763"/>
            <p14:sldId id="13800"/>
            <p14:sldId id="563"/>
            <p14:sldId id="592"/>
            <p14:sldId id="593"/>
            <p14:sldId id="594"/>
          </p14:sldIdLst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5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2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5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1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B345F95B-87B1-9349-84EE-31FDD5CCDBFB}" type="presOf" srcId="{87329161-C026-A840-B517-20253E87C000}" destId="{FC256E06-9C87-C84C-B3D4-8B3946D8CEBD}" srcOrd="0" destOrd="0" presId="urn:microsoft.com/office/officeart/2005/8/layout/radial2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AE9D1D91-9C02-6B4E-B6B8-E14E0D41A4C5}" type="presOf" srcId="{C74E4949-2504-E243-A19E-983B2D54F1A3}" destId="{4DE47E1D-3DF8-BF48-87C5-395788C971B8}" srcOrd="0" destOrd="0" presId="urn:microsoft.com/office/officeart/2005/8/layout/radial2"/>
    <dgm:cxn modelId="{C2159A9D-152C-E64B-B44B-D89B03EB12A6}" type="presOf" srcId="{10EFCD0B-ACAF-7C47-BBA8-EF69D190466A}" destId="{BE0328CD-61D1-F147-9639-0A1BFA7BCEC5}" srcOrd="0" destOrd="0" presId="urn:microsoft.com/office/officeart/2005/8/layout/radial2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"/>
    <dgm:cxn modelId="{CE698BD3-773F-824A-852D-7DB3FB8AFE3D}" type="presOf" srcId="{881308EE-735F-7541-ACF1-9983EC478EF5}" destId="{5FAE84BF-8BFA-F048-95BD-126945860194}" srcOrd="0" destOrd="0" presId="urn:microsoft.com/office/officeart/2005/8/layout/radial2"/>
    <dgm:cxn modelId="{DF68A5E6-F1D1-0643-BCE6-8C5823FBBB55}" type="presOf" srcId="{881A8474-6190-FA47-95E9-40EE2A8A813A}" destId="{B136395B-2725-AF40-B601-D8352C68F85C}" srcOrd="0" destOrd="0" presId="urn:microsoft.com/office/officeart/2005/8/layout/radial2"/>
    <dgm:cxn modelId="{1EDEF3F7-65DE-F845-8171-EC6E1F96F6A2}" type="presOf" srcId="{92FAD975-A818-E745-84A1-C9B33755E5A1}" destId="{84C37213-A729-8749-9B90-9CF94AA49BB4}" srcOrd="0" destOrd="0" presId="urn:microsoft.com/office/officeart/2005/8/layout/radial2"/>
    <dgm:cxn modelId="{CCCEBFF8-86E0-5E40-ADD9-AE6AC4FF820C}" type="presOf" srcId="{266BFE7C-4BA4-5645-B20F-733272A2314C}" destId="{E23B4867-6665-2348-9D08-D12983C31C45}" srcOrd="0" destOrd="0" presId="urn:microsoft.com/office/officeart/2005/8/layout/radial2"/>
    <dgm:cxn modelId="{E2E070EB-157C-0544-B848-970C07975D1D}" type="presParOf" srcId="{754259E4-48C2-A546-A300-4F051C0C3D00}" destId="{2CF36151-27D5-4741-84FF-33D902AA44FE}" srcOrd="0" destOrd="0" presId="urn:microsoft.com/office/officeart/2005/8/layout/radial2"/>
    <dgm:cxn modelId="{0D387133-6173-7D4D-9A31-29EFB4A2366B}" type="presParOf" srcId="{2CF36151-27D5-4741-84FF-33D902AA44FE}" destId="{56F9C311-5B04-8047-9B2C-AFB4EF0E8D70}" srcOrd="0" destOrd="0" presId="urn:microsoft.com/office/officeart/2005/8/layout/radial2"/>
    <dgm:cxn modelId="{2BE096C6-66DC-E541-B113-0B817A588F83}" type="presParOf" srcId="{56F9C311-5B04-8047-9B2C-AFB4EF0E8D70}" destId="{E9F401E7-3544-1F4C-8C05-C3F8787F32FB}" srcOrd="0" destOrd="0" presId="urn:microsoft.com/office/officeart/2005/8/layout/radial2"/>
    <dgm:cxn modelId="{BF39B96F-925A-124C-89A6-40283FE6BB5B}" type="presParOf" srcId="{56F9C311-5B04-8047-9B2C-AFB4EF0E8D70}" destId="{63E484B6-533E-8449-8AC6-3E4382D9F5FB}" srcOrd="1" destOrd="0" presId="urn:microsoft.com/office/officeart/2005/8/layout/radial2"/>
    <dgm:cxn modelId="{AD4FBF45-B889-834E-83BE-C369B1547BD1}" type="presParOf" srcId="{2CF36151-27D5-4741-84FF-33D902AA44FE}" destId="{B136395B-2725-AF40-B601-D8352C68F85C}" srcOrd="1" destOrd="0" presId="urn:microsoft.com/office/officeart/2005/8/layout/radial2"/>
    <dgm:cxn modelId="{014A4A77-FB1C-F245-A1FC-68DA473E8B8D}" type="presParOf" srcId="{2CF36151-27D5-4741-84FF-33D902AA44FE}" destId="{20BE9E8A-B098-8C45-B3E8-8CA0E4DED0A5}" srcOrd="2" destOrd="0" presId="urn:microsoft.com/office/officeart/2005/8/layout/radial2"/>
    <dgm:cxn modelId="{96EBDDC2-C8E6-D044-A6D1-5AF678144614}" type="presParOf" srcId="{20BE9E8A-B098-8C45-B3E8-8CA0E4DED0A5}" destId="{CF5FB54F-8C6A-7345-AF98-059A9038AB3C}" srcOrd="0" destOrd="0" presId="urn:microsoft.com/office/officeart/2005/8/layout/radial2"/>
    <dgm:cxn modelId="{5AE09916-FB49-AA47-9813-A228F4129311}" type="presParOf" srcId="{20BE9E8A-B098-8C45-B3E8-8CA0E4DED0A5}" destId="{4E8FCA79-3028-C84A-971C-0F5750A93FEA}" srcOrd="1" destOrd="0" presId="urn:microsoft.com/office/officeart/2005/8/layout/radial2"/>
    <dgm:cxn modelId="{5D6E6F65-1830-4743-B636-554DB6E4AA10}" type="presParOf" srcId="{2CF36151-27D5-4741-84FF-33D902AA44FE}" destId="{E23B4867-6665-2348-9D08-D12983C31C45}" srcOrd="3" destOrd="0" presId="urn:microsoft.com/office/officeart/2005/8/layout/radial2"/>
    <dgm:cxn modelId="{D88CCA1E-C623-1248-AD6E-CE08E68E79A0}" type="presParOf" srcId="{2CF36151-27D5-4741-84FF-33D902AA44FE}" destId="{7548ED00-B9C7-4743-B652-8E4E040921A9}" srcOrd="4" destOrd="0" presId="urn:microsoft.com/office/officeart/2005/8/layout/radial2"/>
    <dgm:cxn modelId="{BCAD6D6D-411C-1047-A00E-7D8375124AE4}" type="presParOf" srcId="{7548ED00-B9C7-4743-B652-8E4E040921A9}" destId="{BE0328CD-61D1-F147-9639-0A1BFA7BCEC5}" srcOrd="0" destOrd="0" presId="urn:microsoft.com/office/officeart/2005/8/layout/radial2"/>
    <dgm:cxn modelId="{B262AF43-E8CC-9F45-934A-3E46370BD06F}" type="presParOf" srcId="{7548ED00-B9C7-4743-B652-8E4E040921A9}" destId="{796E713F-D09B-6C4C-85F0-B921812B3559}" srcOrd="1" destOrd="0" presId="urn:microsoft.com/office/officeart/2005/8/layout/radial2"/>
    <dgm:cxn modelId="{1B36D1D3-8653-7A4C-9720-EE662A0D95EF}" type="presParOf" srcId="{2CF36151-27D5-4741-84FF-33D902AA44FE}" destId="{5FAE84BF-8BFA-F048-95BD-126945860194}" srcOrd="5" destOrd="0" presId="urn:microsoft.com/office/officeart/2005/8/layout/radial2"/>
    <dgm:cxn modelId="{25330FAB-238B-F446-B740-8C656D8548E9}" type="presParOf" srcId="{2CF36151-27D5-4741-84FF-33D902AA44FE}" destId="{38EE3334-809A-AA41-8422-9A591C9FE78B}" srcOrd="6" destOrd="0" presId="urn:microsoft.com/office/officeart/2005/8/layout/radial2"/>
    <dgm:cxn modelId="{F9281462-7097-1147-85DB-63F4A879B01B}" type="presParOf" srcId="{38EE3334-809A-AA41-8422-9A591C9FE78B}" destId="{84C37213-A729-8749-9B90-9CF94AA49BB4}" srcOrd="0" destOrd="0" presId="urn:microsoft.com/office/officeart/2005/8/layout/radial2"/>
    <dgm:cxn modelId="{802081E9-162F-D842-B7E3-151F376CE9F7}" type="presParOf" srcId="{38EE3334-809A-AA41-8422-9A591C9FE78B}" destId="{29F20610-6316-2F4D-94C5-951C358EB0AF}" srcOrd="1" destOrd="0" presId="urn:microsoft.com/office/officeart/2005/8/layout/radial2"/>
    <dgm:cxn modelId="{C508BF78-C072-164E-AB07-9104C910DEBA}" type="presParOf" srcId="{2CF36151-27D5-4741-84FF-33D902AA44FE}" destId="{FC256E06-9C87-C84C-B3D4-8B3946D8CEBD}" srcOrd="7" destOrd="0" presId="urn:microsoft.com/office/officeart/2005/8/layout/radial2"/>
    <dgm:cxn modelId="{3EDC2521-C0C8-504C-AF5D-D3FA244817E1}" type="presParOf" srcId="{2CF36151-27D5-4741-84FF-33D902AA44FE}" destId="{1E61857D-C6F3-6F4C-9487-CDE9C2A3EF3B}" srcOrd="8" destOrd="0" presId="urn:microsoft.com/office/officeart/2005/8/layout/radial2"/>
    <dgm:cxn modelId="{58B45CF5-B496-3B49-BFA5-440880AA3235}" type="presParOf" srcId="{1E61857D-C6F3-6F4C-9487-CDE9C2A3EF3B}" destId="{4DE47E1D-3DF8-BF48-87C5-395788C971B8}" srcOrd="0" destOrd="0" presId="urn:microsoft.com/office/officeart/2005/8/layout/radial2"/>
    <dgm:cxn modelId="{46D4D2DC-04C7-4146-89CD-2BB0D9FCF025}" type="presParOf" srcId="{1E61857D-C6F3-6F4C-9487-CDE9C2A3EF3B}" destId="{1E33286C-614A-CD44-9469-FFB90F0A0DA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76">
          <a:off x="1913621" y="3316397"/>
          <a:ext cx="617863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7863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66">
          <a:off x="2362578" y="2706379"/>
          <a:ext cx="643460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43460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2349725" y="2001810"/>
          <a:ext cx="610735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0735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855303" y="1387081"/>
          <a:ext cx="90927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90927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1030295" y="1767444"/>
          <a:ext cx="1465743" cy="148508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2247439" y="628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405203" y="158392"/>
        <a:ext cx="761749" cy="761749"/>
      </dsp:txXfrm>
    </dsp:sp>
    <dsp:sp modelId="{BE0328CD-61D1-F147-9639-0A1BFA7BCEC5}">
      <dsp:nvSpPr>
        <dsp:cNvPr id="0" name=""/>
        <dsp:cNvSpPr/>
      </dsp:nvSpPr>
      <dsp:spPr>
        <a:xfrm>
          <a:off x="2884580" y="1137322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042344" y="1295086"/>
        <a:ext cx="761749" cy="761749"/>
      </dsp:txXfrm>
    </dsp:sp>
    <dsp:sp modelId="{84C37213-A729-8749-9B90-9CF94AA49BB4}">
      <dsp:nvSpPr>
        <dsp:cNvPr id="0" name=""/>
        <dsp:cNvSpPr/>
      </dsp:nvSpPr>
      <dsp:spPr>
        <a:xfrm>
          <a:off x="2966992" y="2447897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124756" y="2605661"/>
        <a:ext cx="761749" cy="761749"/>
      </dsp:txXfrm>
    </dsp:sp>
    <dsp:sp modelId="{4DE47E1D-3DF8-BF48-87C5-395788C971B8}">
      <dsp:nvSpPr>
        <dsp:cNvPr id="0" name=""/>
        <dsp:cNvSpPr/>
      </dsp:nvSpPr>
      <dsp:spPr>
        <a:xfrm>
          <a:off x="2078081" y="3552003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235845" y="3709767"/>
        <a:ext cx="761749" cy="761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747abce3_3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747abce3_3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Implicit </a:t>
            </a:r>
            <a:r>
              <a:rPr lang="en-US" baseline="0" dirty="0">
                <a:sym typeface="Wingdings"/>
              </a:rPr>
              <a:t> graph (image)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r>
              <a:rPr lang="en-US" baseline="0" dirty="0"/>
              <a:t>lattice graph</a:t>
            </a:r>
          </a:p>
          <a:p>
            <a:endParaRPr lang="en-US" baseline="0" dirty="0"/>
          </a:p>
          <a:p>
            <a:r>
              <a:rPr lang="en-US" baseline="0" dirty="0"/>
              <a:t>Feature/representation learning is the key. Not necessary can achieve the performance as traditional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7" cy="6860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9"/>
          <p:cNvGrpSpPr/>
          <p:nvPr/>
        </p:nvGrpSpPr>
        <p:grpSpPr>
          <a:xfrm>
            <a:off x="2626200" y="1200668"/>
            <a:ext cx="6939600" cy="4354937"/>
            <a:chOff x="1969650" y="900500"/>
            <a:chExt cx="5204700" cy="3266203"/>
          </a:xfrm>
        </p:grpSpPr>
        <p:sp>
          <p:nvSpPr>
            <p:cNvPr id="148" name="Google Shape;148;p29"/>
            <p:cNvSpPr/>
            <p:nvPr/>
          </p:nvSpPr>
          <p:spPr>
            <a:xfrm>
              <a:off x="1969650" y="1435803"/>
              <a:ext cx="5204700" cy="27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3716450" y="900500"/>
              <a:ext cx="1633200" cy="101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396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  <p:sldLayoutId id="21474837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7.png"/><Relationship Id="rId18" Type="http://schemas.openxmlformats.org/officeDocument/2006/relationships/image" Target="../media/image32.png"/><Relationship Id="rId3" Type="http://schemas.openxmlformats.org/officeDocument/2006/relationships/image" Target="../media/image231.png"/><Relationship Id="rId7" Type="http://schemas.openxmlformats.org/officeDocument/2006/relationships/image" Target="../media/image271.png"/><Relationship Id="rId12" Type="http://schemas.openxmlformats.org/officeDocument/2006/relationships/image" Target="../media/image37.emf"/><Relationship Id="rId17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36.emf"/><Relationship Id="rId5" Type="http://schemas.openxmlformats.org/officeDocument/2006/relationships/image" Target="../media/image250.png"/><Relationship Id="rId15" Type="http://schemas.openxmlformats.org/officeDocument/2006/relationships/image" Target="../media/image43.png"/><Relationship Id="rId10" Type="http://schemas.openxmlformats.org/officeDocument/2006/relationships/image" Target="../media/image35.emf"/><Relationship Id="rId19" Type="http://schemas.openxmlformats.org/officeDocument/2006/relationships/image" Target="../media/image38.emf"/><Relationship Id="rId4" Type="http://schemas.openxmlformats.org/officeDocument/2006/relationships/image" Target="../media/image240.png"/><Relationship Id="rId9" Type="http://schemas.openxmlformats.org/officeDocument/2006/relationships/image" Target="../media/image291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tiff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2C61720-4660-4B72-9F88-A50398F9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0" y="1174655"/>
            <a:ext cx="2466985" cy="2959396"/>
          </a:xfrm>
          <a:prstGeom prst="ellipse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4D06FE-AB65-4057-93AB-D0992EFF9EB2}"/>
              </a:ext>
            </a:extLst>
          </p:cNvPr>
          <p:cNvGrpSpPr/>
          <p:nvPr/>
        </p:nvGrpSpPr>
        <p:grpSpPr>
          <a:xfrm>
            <a:off x="3085267" y="4545877"/>
            <a:ext cx="6367134" cy="2032413"/>
            <a:chOff x="2435394" y="1673475"/>
            <a:chExt cx="4775350" cy="1524310"/>
          </a:xfrm>
        </p:grpSpPr>
        <p:pic>
          <p:nvPicPr>
            <p:cNvPr id="154" name="Google Shape;154;p30"/>
            <p:cNvPicPr preferRelativeResize="0"/>
            <p:nvPr/>
          </p:nvPicPr>
          <p:blipFill rotWithShape="1">
            <a:blip r:embed="rId4">
              <a:alphaModFix/>
            </a:blip>
            <a:srcRect b="35059"/>
            <a:stretch/>
          </p:blipFill>
          <p:spPr>
            <a:xfrm>
              <a:off x="2435394" y="1673475"/>
              <a:ext cx="4401800" cy="962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7AD45D-E322-4044-BF22-E242FE83EEB1}"/>
                </a:ext>
              </a:extLst>
            </p:cNvPr>
            <p:cNvSpPr/>
            <p:nvPr/>
          </p:nvSpPr>
          <p:spPr>
            <a:xfrm>
              <a:off x="3550271" y="2636044"/>
              <a:ext cx="3660473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667" dirty="0">
                  <a:solidFill>
                    <a:srgbClr val="FF6F00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User Group Pune</a:t>
              </a:r>
            </a:p>
            <a:p>
              <a:r>
                <a:rPr lang="en-US" sz="1600" dirty="0"/>
                <a:t>https://www.meetup.com/Tensorflow-User-Group-Pune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C0A923-0A8D-4821-8779-D578737CD14A}"/>
              </a:ext>
            </a:extLst>
          </p:cNvPr>
          <p:cNvSpPr/>
          <p:nvPr/>
        </p:nvSpPr>
        <p:spPr>
          <a:xfrm>
            <a:off x="4939137" y="1798553"/>
            <a:ext cx="5703806" cy="383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IN" sz="2667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Introduction to Graph Neural Networks</a:t>
            </a:r>
          </a:p>
          <a:p>
            <a:pPr lvl="0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Yogesh Kulkarni</a:t>
            </a: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rPr>
              <a:t>Principal Architect, CTO Office, Icertis, Pune, India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9 to 10 am IST, 19</a:t>
            </a:r>
            <a:r>
              <a:rPr lang="en-IN" sz="2133" baseline="30000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th</a:t>
            </a:r>
            <a:r>
              <a:rPr lang="en-IN" sz="2133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 February 2022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 Medium"/>
              <a:cs typeface="Google Sans Medium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 </a:t>
            </a:r>
            <a:endParaRPr lang="en-IN" sz="24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algn="ctr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0281-96CA-48CD-9BC3-56FE13F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FFE7-32F9-4192-B919-B2A85C0E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B09ED-E35E-B442-B63A-A5E55743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2" y="5723575"/>
            <a:ext cx="1648863" cy="365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73C31-13CC-304F-B6C4-A831A2BD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7" y="4047965"/>
            <a:ext cx="2965954" cy="4172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F858E-01BD-644B-A9F3-A2B02BF1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6" y="4812298"/>
            <a:ext cx="3032629" cy="4234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23ED60-8BE2-9240-A824-C4E7CE44E2B8}"/>
              </a:ext>
            </a:extLst>
          </p:cNvPr>
          <p:cNvSpPr txBox="1"/>
          <p:nvPr/>
        </p:nvSpPr>
        <p:spPr>
          <a:xfrm>
            <a:off x="5889259" y="2137806"/>
            <a:ext cx="219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Signal: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BEEF80-23C8-1245-B871-5C75CD3E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00" y="3553775"/>
            <a:ext cx="1774222" cy="25293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1F5232-1C5D-5341-873A-58461A0911B9}"/>
              </a:ext>
            </a:extLst>
          </p:cNvPr>
          <p:cNvSpPr/>
          <p:nvPr/>
        </p:nvSpPr>
        <p:spPr>
          <a:xfrm rot="10800000">
            <a:off x="1412825" y="204762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ED70E-EE11-C34A-923C-AE3963D20767}"/>
              </a:ext>
            </a:extLst>
          </p:cNvPr>
          <p:cNvSpPr/>
          <p:nvPr/>
        </p:nvSpPr>
        <p:spPr>
          <a:xfrm rot="10800000">
            <a:off x="1245008" y="204762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A17E-4B6F-1C41-B93A-2B70898721EF}"/>
              </a:ext>
            </a:extLst>
          </p:cNvPr>
          <p:cNvSpPr/>
          <p:nvPr/>
        </p:nvSpPr>
        <p:spPr>
          <a:xfrm rot="10800000">
            <a:off x="1087700" y="20476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C7B81-D0AE-0141-9302-AA7FFFBEBD5A}"/>
              </a:ext>
            </a:extLst>
          </p:cNvPr>
          <p:cNvSpPr/>
          <p:nvPr/>
        </p:nvSpPr>
        <p:spPr>
          <a:xfrm rot="10800000">
            <a:off x="919457" y="204762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484AF-0BCE-4848-BA81-384DC433F3FD}"/>
              </a:ext>
            </a:extLst>
          </p:cNvPr>
          <p:cNvSpPr/>
          <p:nvPr/>
        </p:nvSpPr>
        <p:spPr>
          <a:xfrm rot="10800000">
            <a:off x="2390547" y="211048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A16857-0842-4943-81EF-A7BC49AE52A3}"/>
              </a:ext>
            </a:extLst>
          </p:cNvPr>
          <p:cNvSpPr/>
          <p:nvPr/>
        </p:nvSpPr>
        <p:spPr>
          <a:xfrm rot="10800000">
            <a:off x="2222730" y="21104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55283-BB0A-3244-9125-D57DEA109247}"/>
              </a:ext>
            </a:extLst>
          </p:cNvPr>
          <p:cNvSpPr/>
          <p:nvPr/>
        </p:nvSpPr>
        <p:spPr>
          <a:xfrm rot="10800000">
            <a:off x="2065422" y="211052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813C5-F387-CD4C-8459-EE4738129B09}"/>
              </a:ext>
            </a:extLst>
          </p:cNvPr>
          <p:cNvSpPr/>
          <p:nvPr/>
        </p:nvSpPr>
        <p:spPr>
          <a:xfrm rot="10800000">
            <a:off x="1897179" y="211048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8E9DF2-BE50-644E-AE44-B83A00B9588E}"/>
              </a:ext>
            </a:extLst>
          </p:cNvPr>
          <p:cNvSpPr/>
          <p:nvPr/>
        </p:nvSpPr>
        <p:spPr>
          <a:xfrm rot="10800000">
            <a:off x="3283043" y="18832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73A883-2A53-324F-9050-F1EA9C9496EE}"/>
              </a:ext>
            </a:extLst>
          </p:cNvPr>
          <p:cNvSpPr/>
          <p:nvPr/>
        </p:nvSpPr>
        <p:spPr>
          <a:xfrm rot="10800000">
            <a:off x="2957918" y="18833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1FF424-9B00-1645-A54B-E286925E7F12}"/>
              </a:ext>
            </a:extLst>
          </p:cNvPr>
          <p:cNvSpPr/>
          <p:nvPr/>
        </p:nvSpPr>
        <p:spPr>
          <a:xfrm rot="10800000">
            <a:off x="2789675" y="18832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6785B-28F5-2942-93A6-342C30A9908D}"/>
              </a:ext>
            </a:extLst>
          </p:cNvPr>
          <p:cNvSpPr/>
          <p:nvPr/>
        </p:nvSpPr>
        <p:spPr>
          <a:xfrm rot="10800000">
            <a:off x="3120480" y="188072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1933E5-8085-D346-BA26-808236DC36DD}"/>
              </a:ext>
            </a:extLst>
          </p:cNvPr>
          <p:cNvSpPr/>
          <p:nvPr/>
        </p:nvSpPr>
        <p:spPr>
          <a:xfrm rot="10800000">
            <a:off x="4298010" y="17573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67AD4F-867D-2C49-BEFC-3A2C671B358F}"/>
              </a:ext>
            </a:extLst>
          </p:cNvPr>
          <p:cNvSpPr/>
          <p:nvPr/>
        </p:nvSpPr>
        <p:spPr>
          <a:xfrm rot="10800000">
            <a:off x="4130193" y="175736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CA511-618D-944C-AA1E-81F574631061}"/>
              </a:ext>
            </a:extLst>
          </p:cNvPr>
          <p:cNvSpPr/>
          <p:nvPr/>
        </p:nvSpPr>
        <p:spPr>
          <a:xfrm rot="10800000">
            <a:off x="3972885" y="17574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ADB7C3-B3A3-1942-9C0D-9866622F0161}"/>
              </a:ext>
            </a:extLst>
          </p:cNvPr>
          <p:cNvSpPr/>
          <p:nvPr/>
        </p:nvSpPr>
        <p:spPr>
          <a:xfrm rot="10800000">
            <a:off x="3804642" y="17573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B5F24B-4B9C-DC45-B059-BBE1154424B8}"/>
              </a:ext>
            </a:extLst>
          </p:cNvPr>
          <p:cNvSpPr/>
          <p:nvPr/>
        </p:nvSpPr>
        <p:spPr>
          <a:xfrm rot="10800000">
            <a:off x="1866794" y="299117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3F3B15-9026-9C49-89A0-85C9134426C6}"/>
              </a:ext>
            </a:extLst>
          </p:cNvPr>
          <p:cNvSpPr/>
          <p:nvPr/>
        </p:nvSpPr>
        <p:spPr>
          <a:xfrm rot="10800000">
            <a:off x="1698977" y="299117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5FEE95-9C8E-BB4F-8857-493772402531}"/>
              </a:ext>
            </a:extLst>
          </p:cNvPr>
          <p:cNvSpPr/>
          <p:nvPr/>
        </p:nvSpPr>
        <p:spPr>
          <a:xfrm rot="10800000">
            <a:off x="1541669" y="299121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1F145-97EB-D84A-93E4-A3C388586017}"/>
              </a:ext>
            </a:extLst>
          </p:cNvPr>
          <p:cNvSpPr/>
          <p:nvPr/>
        </p:nvSpPr>
        <p:spPr>
          <a:xfrm rot="10800000">
            <a:off x="1373426" y="299117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FAB81-FD00-C74E-8E57-7251A2EF7BDB}"/>
              </a:ext>
            </a:extLst>
          </p:cNvPr>
          <p:cNvSpPr/>
          <p:nvPr/>
        </p:nvSpPr>
        <p:spPr>
          <a:xfrm rot="10800000">
            <a:off x="3302572" y="270834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05A47-0B23-BC44-9922-A42EBAE31DC1}"/>
              </a:ext>
            </a:extLst>
          </p:cNvPr>
          <p:cNvSpPr/>
          <p:nvPr/>
        </p:nvSpPr>
        <p:spPr>
          <a:xfrm rot="10800000">
            <a:off x="3134755" y="270833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1C8AAE-50F9-1A46-BE69-F7DA406DD8C7}"/>
              </a:ext>
            </a:extLst>
          </p:cNvPr>
          <p:cNvSpPr/>
          <p:nvPr/>
        </p:nvSpPr>
        <p:spPr>
          <a:xfrm rot="10800000">
            <a:off x="2977447" y="27083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95A171-B96C-8D40-B8CA-3E394FACA639}"/>
              </a:ext>
            </a:extLst>
          </p:cNvPr>
          <p:cNvSpPr/>
          <p:nvPr/>
        </p:nvSpPr>
        <p:spPr>
          <a:xfrm rot="10800000">
            <a:off x="2809204" y="2708341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E8DC8B-BD54-264C-95E1-E727D7CFA4C6}"/>
              </a:ext>
            </a:extLst>
          </p:cNvPr>
          <p:cNvSpPr/>
          <p:nvPr/>
        </p:nvSpPr>
        <p:spPr>
          <a:xfrm rot="10800000">
            <a:off x="4137361" y="244729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CA8875-4CFD-404E-A6CA-35E00216E4FF}"/>
              </a:ext>
            </a:extLst>
          </p:cNvPr>
          <p:cNvSpPr/>
          <p:nvPr/>
        </p:nvSpPr>
        <p:spPr>
          <a:xfrm rot="10800000">
            <a:off x="3812236" y="244733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03ECEB-4BBF-F843-BD73-6E6A9A905C2C}"/>
              </a:ext>
            </a:extLst>
          </p:cNvPr>
          <p:cNvSpPr/>
          <p:nvPr/>
        </p:nvSpPr>
        <p:spPr>
          <a:xfrm rot="10800000">
            <a:off x="3643993" y="244729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7F96BD-E9AC-4E40-86EC-D7274B28CD52}"/>
              </a:ext>
            </a:extLst>
          </p:cNvPr>
          <p:cNvSpPr/>
          <p:nvPr/>
        </p:nvSpPr>
        <p:spPr>
          <a:xfrm rot="10800000">
            <a:off x="3974798" y="244474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E6910-70AB-1645-8DDF-94EA480F2A37}"/>
              </a:ext>
            </a:extLst>
          </p:cNvPr>
          <p:cNvSpPr/>
          <p:nvPr/>
        </p:nvSpPr>
        <p:spPr>
          <a:xfrm rot="10800000">
            <a:off x="3416393" y="333480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7A8AAB-F36C-9743-BDF8-2ED11D520D09}"/>
              </a:ext>
            </a:extLst>
          </p:cNvPr>
          <p:cNvSpPr/>
          <p:nvPr/>
        </p:nvSpPr>
        <p:spPr>
          <a:xfrm rot="10800000">
            <a:off x="3248576" y="333479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A1A9CF-241D-6348-B00F-C72A9BF2B977}"/>
              </a:ext>
            </a:extLst>
          </p:cNvPr>
          <p:cNvSpPr/>
          <p:nvPr/>
        </p:nvSpPr>
        <p:spPr>
          <a:xfrm rot="10800000">
            <a:off x="3091268" y="333484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1F37D-5321-AC4D-8583-7D18AE5A288F}"/>
              </a:ext>
            </a:extLst>
          </p:cNvPr>
          <p:cNvSpPr/>
          <p:nvPr/>
        </p:nvSpPr>
        <p:spPr>
          <a:xfrm rot="10800000">
            <a:off x="2923025" y="333480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BE24A0-7D6A-D94F-8509-032F47AF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68" y="2147119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/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/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/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blipFill>
                <a:blip r:embed="rId4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/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/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blipFill>
                <a:blip r:embed="rId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/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/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/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2510ED9-E82B-CA4A-A0F1-B12892F38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00" y="4216533"/>
            <a:ext cx="2063984" cy="16257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6ED79A-8575-D545-91DF-49AFCDF6C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3782" y="4216533"/>
            <a:ext cx="3114824" cy="16257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7986D0-3043-F248-8CB6-B2DCBAF05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618" y="4216533"/>
            <a:ext cx="2063984" cy="162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/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/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blipFill>
                <a:blip r:embed="rId14"/>
                <a:stretch>
                  <a:fillRect l="-15789" r="-2105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/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blipFill>
                <a:blip r:embed="rId1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/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/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blipFill>
                <a:blip r:embed="rId17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C2622F2-9DBC-4740-A335-54C08C7459CF}"/>
              </a:ext>
            </a:extLst>
          </p:cNvPr>
          <p:cNvSpPr txBox="1"/>
          <p:nvPr/>
        </p:nvSpPr>
        <p:spPr>
          <a:xfrm>
            <a:off x="4410794" y="3778314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3E6A8-E7BD-E042-B786-52CD3247841B}"/>
              </a:ext>
            </a:extLst>
          </p:cNvPr>
          <p:cNvSpPr txBox="1"/>
          <p:nvPr/>
        </p:nvSpPr>
        <p:spPr>
          <a:xfrm>
            <a:off x="1464665" y="3762646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Matrix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760F7-9667-FC42-B3E8-40CB6899884D}"/>
              </a:ext>
            </a:extLst>
          </p:cNvPr>
          <p:cNvSpPr txBox="1"/>
          <p:nvPr/>
        </p:nvSpPr>
        <p:spPr>
          <a:xfrm>
            <a:off x="7808628" y="3752287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Laplacian Matrix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13BFD-A9BF-BA4C-8D1D-AB67EBDD6A4B}"/>
              </a:ext>
            </a:extLst>
          </p:cNvPr>
          <p:cNvSpPr txBox="1"/>
          <p:nvPr/>
        </p:nvSpPr>
        <p:spPr>
          <a:xfrm>
            <a:off x="5817106" y="2784673"/>
            <a:ext cx="185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Degree Matrix: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/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Adjacency Matrix: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sz="2000" dirty="0"/>
                  <a:t> otherwise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blipFill>
                <a:blip r:embed="rId18"/>
                <a:stretch>
                  <a:fillRect l="-853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8D5C4B-69EF-6041-93FB-528621953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869" y="2895149"/>
            <a:ext cx="4060319" cy="2541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1915E0-17A5-2D42-AEA5-E9F5936C736B}"/>
              </a:ext>
            </a:extLst>
          </p:cNvPr>
          <p:cNvSpPr txBox="1"/>
          <p:nvPr/>
        </p:nvSpPr>
        <p:spPr>
          <a:xfrm>
            <a:off x="838200" y="6499924"/>
            <a:ext cx="879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Spectral graph theory. </a:t>
            </a:r>
            <a:r>
              <a:rPr lang="en-US" sz="1600" dirty="0"/>
              <a:t>American Mathematical Soc.; 1997.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8066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7AAB3-8367-4A5F-A8E6-9C208E46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111FB-4027-4DAA-936B-C6C1B0D0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B9F0B-58E4-4E81-A9E3-31766352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92A05-35A5-4D0D-BF38-68898D15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226E-9625-4507-842C-B2F1EDDB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AC6-B6B4-413B-A6C7-AE3E9CAE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20559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0" y="-8181"/>
            <a:ext cx="10515600" cy="1325563"/>
          </a:xfrm>
        </p:spPr>
        <p:txBody>
          <a:bodyPr/>
          <a:lstStyle/>
          <a:p>
            <a:r>
              <a:rPr lang="en-US" dirty="0"/>
              <a:t>ML on Graphs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252" y="984559"/>
            <a:ext cx="1168623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Numerous real-world problems can be summarized as a set of tasks on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Link prediction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Node Classification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Community Detection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Ranking </a:t>
            </a:r>
            <a:r>
              <a:rPr lang="mr-IN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…</a:t>
            </a: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dirty="0">
              <a:solidFill>
                <a:srgbClr val="1F497D"/>
              </a:solidFill>
              <a:latin typeface="Abadi MT Condensed Extra Bold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ML solutions</a:t>
            </a:r>
          </a:p>
        </p:txBody>
      </p:sp>
      <p:graphicFrame>
        <p:nvGraphicFramePr>
          <p:cNvPr id="65" name="Diagram 64"/>
          <p:cNvGraphicFramePr/>
          <p:nvPr/>
        </p:nvGraphicFramePr>
        <p:xfrm>
          <a:off x="5947435" y="2077559"/>
          <a:ext cx="67593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7" name="Rectangle 66"/>
          <p:cNvSpPr/>
          <p:nvPr/>
        </p:nvSpPr>
        <p:spPr>
          <a:xfrm>
            <a:off x="6977724" y="4213633"/>
            <a:ext cx="1489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Traditional</a:t>
            </a:r>
          </a:p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i.i.d</a:t>
            </a:r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data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095959" y="2423546"/>
            <a:ext cx="123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Classification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906208" y="3613656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Clustering 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178174" y="4838942"/>
            <a:ext cx="591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…..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202591" y="6037613"/>
            <a:ext cx="821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8" name="Notched Right Arrow 77"/>
          <p:cNvSpPr/>
          <p:nvPr/>
        </p:nvSpPr>
        <p:spPr>
          <a:xfrm>
            <a:off x="4281920" y="4371013"/>
            <a:ext cx="2412647" cy="830997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159185" y="5223183"/>
            <a:ext cx="3027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Feature/Representation</a:t>
            </a:r>
          </a:p>
        </p:txBody>
      </p:sp>
      <p:sp>
        <p:nvSpPr>
          <p:cNvPr id="6" name="Oval 5"/>
          <p:cNvSpPr/>
          <p:nvPr/>
        </p:nvSpPr>
        <p:spPr>
          <a:xfrm>
            <a:off x="2571972" y="4033856"/>
            <a:ext cx="1485900" cy="1499097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812349" y="4593505"/>
            <a:ext cx="1005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Graphs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aphicFrame>
        <p:nvGraphicFramePr>
          <p:cNvPr id="83" name="表格 24"/>
          <p:cNvGraphicFramePr>
            <a:graphicFrameLocks noGrp="1"/>
          </p:cNvGraphicFramePr>
          <p:nvPr/>
        </p:nvGraphicFramePr>
        <p:xfrm>
          <a:off x="6393219" y="1871944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5" grpId="0">
        <p:bldAsOne/>
      </p:bldGraphic>
      <p:bldP spid="67" grpId="0"/>
      <p:bldP spid="68" grpId="0"/>
      <p:bldP spid="69" grpId="0"/>
      <p:bldP spid="70" grpId="0"/>
      <p:bldP spid="71" grpId="0"/>
      <p:bldP spid="78" grpId="0" animBg="1"/>
      <p:bldP spid="79" grpId="0"/>
      <p:bldP spid="6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DC7C9-9821-48FC-B4F5-6D87E6DA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4BE97-DDB0-434C-88FC-0FE764A8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669-7FEE-104B-839C-BD57A22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47" dirty="0">
                <a:solidFill>
                  <a:srgbClr val="C00000"/>
                </a:solidFill>
              </a:rPr>
              <a:t> Graph-structured Data Are Ubiquitous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15C9-EB7F-A147-97BB-C3F66CC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</a:t>
            </a:fld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3DFB8F6-0320-2F4C-961F-9E9D7DF3A430}"/>
              </a:ext>
            </a:extLst>
          </p:cNvPr>
          <p:cNvSpPr txBox="1"/>
          <p:nvPr/>
        </p:nvSpPr>
        <p:spPr>
          <a:xfrm>
            <a:off x="4807841" y="3520347"/>
            <a:ext cx="15968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3" dirty="0">
                <a:latin typeface="Arial"/>
                <a:cs typeface="Arial"/>
              </a:rPr>
              <a:t>Social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47" dirty="0"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DB49C2-DB37-C54A-AADB-5EE7E88F69D0}"/>
              </a:ext>
            </a:extLst>
          </p:cNvPr>
          <p:cNvSpPr txBox="1"/>
          <p:nvPr/>
        </p:nvSpPr>
        <p:spPr>
          <a:xfrm>
            <a:off x="8076705" y="3495403"/>
            <a:ext cx="2082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47" dirty="0">
                <a:latin typeface="Arial"/>
                <a:cs typeface="Arial"/>
              </a:rPr>
              <a:t>Networks </a:t>
            </a:r>
            <a:r>
              <a:rPr lang="en-US" sz="1867" spc="-40" dirty="0">
                <a:latin typeface="Arial"/>
                <a:cs typeface="Arial"/>
              </a:rPr>
              <a:t>of</a:t>
            </a:r>
            <a:r>
              <a:rPr lang="en-US" sz="1867" spc="-147" dirty="0">
                <a:latin typeface="Arial"/>
                <a:cs typeface="Arial"/>
              </a:rPr>
              <a:t> </a:t>
            </a:r>
            <a:r>
              <a:rPr lang="en-US" sz="1867" spc="-73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DD593D-9002-CE40-BA23-C8E68BD9BAF8}"/>
              </a:ext>
            </a:extLst>
          </p:cNvPr>
          <p:cNvSpPr txBox="1"/>
          <p:nvPr/>
        </p:nvSpPr>
        <p:spPr>
          <a:xfrm>
            <a:off x="8411894" y="5793662"/>
            <a:ext cx="2165773" cy="3059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2412" marR="6773" indent="-296326">
              <a:lnSpc>
                <a:spcPts val="2147"/>
              </a:lnSpc>
              <a:spcBef>
                <a:spcPts val="280"/>
              </a:spcBef>
            </a:pP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Scene 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F75947B-E3DB-F940-8415-561A0B79C611}"/>
              </a:ext>
            </a:extLst>
          </p:cNvPr>
          <p:cNvSpPr txBox="1"/>
          <p:nvPr/>
        </p:nvSpPr>
        <p:spPr>
          <a:xfrm>
            <a:off x="1507297" y="574722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Biomedical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lang="en-US" sz="1867" spc="-47" dirty="0">
                <a:latin typeface="Arial"/>
                <a:cs typeface="Arial"/>
              </a:rPr>
              <a:t>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6AE1FD6-7548-0C4C-9DD0-F7903AD8C8B7}"/>
              </a:ext>
            </a:extLst>
          </p:cNvPr>
          <p:cNvSpPr/>
          <p:nvPr/>
        </p:nvSpPr>
        <p:spPr>
          <a:xfrm>
            <a:off x="1473903" y="1671400"/>
            <a:ext cx="2091040" cy="182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D09D291-EAD7-2840-B601-810A60441D31}"/>
              </a:ext>
            </a:extLst>
          </p:cNvPr>
          <p:cNvSpPr txBox="1"/>
          <p:nvPr/>
        </p:nvSpPr>
        <p:spPr>
          <a:xfrm>
            <a:off x="2128263" y="3498449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I</a:t>
            </a:r>
            <a:r>
              <a:rPr sz="1867" spc="-133" dirty="0">
                <a:latin typeface="Arial"/>
                <a:cs typeface="Arial"/>
              </a:rPr>
              <a:t>n</a:t>
            </a:r>
            <a:r>
              <a:rPr sz="1867" spc="13" dirty="0">
                <a:latin typeface="Arial"/>
                <a:cs typeface="Arial"/>
              </a:rPr>
              <a:t>t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-33" dirty="0">
                <a:latin typeface="Arial"/>
                <a:cs typeface="Arial"/>
              </a:rPr>
              <a:t>r</a:t>
            </a:r>
            <a:r>
              <a:rPr sz="1867" spc="-80" dirty="0">
                <a:latin typeface="Arial"/>
                <a:cs typeface="Arial"/>
              </a:rPr>
              <a:t>n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33" dirty="0">
                <a:latin typeface="Arial"/>
                <a:cs typeface="Arial"/>
              </a:rPr>
              <a:t>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549C4D-0D86-5D46-8145-A4965C754DBC}"/>
              </a:ext>
            </a:extLst>
          </p:cNvPr>
          <p:cNvSpPr/>
          <p:nvPr/>
        </p:nvSpPr>
        <p:spPr>
          <a:xfrm>
            <a:off x="7422791" y="1680352"/>
            <a:ext cx="3274872" cy="16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9" name="Picture 8" descr="Social Media, Connections, Networking, Business, People">
            <a:extLst>
              <a:ext uri="{FF2B5EF4-FFF2-40B4-BE49-F238E27FC236}">
                <a16:creationId xmlns:a16="http://schemas.microsoft.com/office/drawing/2014/main" id="{D9378D86-EFD4-954F-9BA4-1F9D0276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782976"/>
            <a:ext cx="2756820" cy="1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drenaline, Epinephrine, Hormone, Molecule, Model">
            <a:extLst>
              <a:ext uri="{FF2B5EF4-FFF2-40B4-BE49-F238E27FC236}">
                <a16:creationId xmlns:a16="http://schemas.microsoft.com/office/drawing/2014/main" id="{818E6F7F-B079-A342-B051-990D1776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4" y="3920177"/>
            <a:ext cx="3022766" cy="1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DD37E533-B3DF-0F41-B779-822BF5713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9" y="4116789"/>
            <a:ext cx="3249329" cy="1593267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A9BEDCE6-D0E5-BA47-9139-800B8851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2" y="4073135"/>
            <a:ext cx="2016567" cy="1873486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8C69FDFE-3FFB-EA48-B8CB-EFD87A677D9B}"/>
              </a:ext>
            </a:extLst>
          </p:cNvPr>
          <p:cNvSpPr txBox="1"/>
          <p:nvPr/>
        </p:nvSpPr>
        <p:spPr>
          <a:xfrm>
            <a:off x="4534535" y="6078069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1867" spc="-67" dirty="0">
                <a:latin typeface="Arial"/>
                <a:cs typeface="Arial"/>
              </a:rPr>
              <a:t> Program graphs 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52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56241-130B-470D-B10A-090E817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48A03-FFEC-446A-8C0F-7BF2563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9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0E9FF-0BE6-4A35-88A1-E04F614C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24267-F3D6-4F34-A68D-38528EE2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55D9-3552-4399-9648-D3A8A53C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47DC7-0DBE-41BC-9426-0C89B61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65FC2-9EAF-4C96-9255-4F77B311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BE7C-0E14-4610-B856-08575BDC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748EA-A5BD-4453-B3F4-D43EE05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A2DD-4C56-4229-9CA7-4FC8F07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221C6-55DC-4C70-AC70-28DDB532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995C-7A29-48D4-AC5A-8D7CA10A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7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4798-EF47-4420-865A-90F8CB6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FB064-5812-45C6-9578-0169BC5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B131-631A-0649-B719-37256D62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72"/>
            <a:ext cx="10515600" cy="1325563"/>
          </a:xfrm>
        </p:spPr>
        <p:txBody>
          <a:bodyPr/>
          <a:lstStyle/>
          <a:p>
            <a:r>
              <a:rPr lang="en-US" dirty="0"/>
              <a:t>The Power of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5F194-06D7-E545-AB9D-2C8EE1BE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2BE2C-5A72-4741-8453-50255178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4648200" cy="2272880"/>
          </a:xfrm>
          <a:prstGeom prst="rect">
            <a:avLst/>
          </a:prstGeom>
        </p:spPr>
      </p:pic>
      <p:pic>
        <p:nvPicPr>
          <p:cNvPr id="5" name="Picture 4" descr="mage result for imagenet">
            <a:extLst>
              <a:ext uri="{FF2B5EF4-FFF2-40B4-BE49-F238E27FC236}">
                <a16:creationId xmlns:a16="http://schemas.microsoft.com/office/drawing/2014/main" id="{88D70661-8C44-0644-AF22-EB7EDEEE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00" y="1639545"/>
            <a:ext cx="2383973" cy="23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speech signal">
            <a:extLst>
              <a:ext uri="{FF2B5EF4-FFF2-40B4-BE49-F238E27FC236}">
                <a16:creationId xmlns:a16="http://schemas.microsoft.com/office/drawing/2014/main" id="{2A9DFF09-5899-7647-8603-50E3771F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72" y="4409680"/>
            <a:ext cx="2269671" cy="17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6E46-6A28-984F-8F1A-740CC869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94" y="4307328"/>
            <a:ext cx="4527198" cy="19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AE34-812A-4BDA-A056-D3D631AC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0A100-7BFE-48F3-8E95-55E60FA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6F3AF-5685-4C74-92AD-34E112BB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EE90-95F2-4785-8126-FDCCE34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2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3A93B-9A7C-4455-A0FB-A44134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79669-B12A-4FB0-BC62-C8F17B8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F3D30-1F32-4C87-A6D1-C3C17FDA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4637-0970-4A30-8D8F-1169B664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0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3E73-A0A4-0F41-8577-0FC060A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7" dirty="0">
                <a:solidFill>
                  <a:srgbClr val="C00000"/>
                </a:solidFill>
              </a:rPr>
              <a:t>Machine(Deep) Learning </a:t>
            </a:r>
            <a:r>
              <a:rPr lang="en-US" b="1" spc="-33" dirty="0">
                <a:solidFill>
                  <a:srgbClr val="C00000"/>
                </a:solidFill>
              </a:rPr>
              <a:t>with</a:t>
            </a:r>
            <a:r>
              <a:rPr lang="en-US" b="1" spc="133" dirty="0">
                <a:solidFill>
                  <a:srgbClr val="C00000"/>
                </a:solidFill>
              </a:rPr>
              <a:t> </a:t>
            </a:r>
            <a:r>
              <a:rPr lang="en-US" b="1" spc="-93" dirty="0">
                <a:solidFill>
                  <a:srgbClr val="C00000"/>
                </a:solidFill>
              </a:rPr>
              <a:t>Graphs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C464-477F-0C4F-BA6C-A590F293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5" y="1825625"/>
            <a:ext cx="5948737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87"/>
              </a:spcBef>
              <a:buNone/>
            </a:pPr>
            <a:r>
              <a:rPr lang="en-US" sz="3400" spc="-60" dirty="0">
                <a:cs typeface="Arial"/>
              </a:rPr>
              <a:t>Classical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Node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</a:t>
            </a:r>
            <a:r>
              <a:rPr lang="en-US" sz="2933" spc="333" dirty="0">
                <a:cs typeface="Arial"/>
              </a:rPr>
              <a:t> </a:t>
            </a:r>
            <a:r>
              <a:rPr lang="en-US" sz="2933" spc="-33" dirty="0">
                <a:cs typeface="Arial"/>
              </a:rPr>
              <a:t>node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Link prediction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whether two nodes are linked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Community detection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similarity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How similar are two (sub)graphs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FD3-9101-7E42-AC1C-6297636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70CA9B-6570-F94C-B4EF-88425E487FF7}"/>
              </a:ext>
            </a:extLst>
          </p:cNvPr>
          <p:cNvSpPr txBox="1">
            <a:spLocks/>
          </p:cNvSpPr>
          <p:nvPr/>
        </p:nvSpPr>
        <p:spPr>
          <a:xfrm>
            <a:off x="6394918" y="1801902"/>
            <a:ext cx="59487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87"/>
              </a:spcBef>
              <a:buFont typeface="Arial" panose="020B0604020202020204" pitchFamily="34" charset="0"/>
              <a:buNone/>
            </a:pPr>
            <a:r>
              <a:rPr lang="en-US" sz="3400" spc="-60" dirty="0">
                <a:cs typeface="Arial"/>
              </a:rPr>
              <a:t>Recent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 graph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generation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Generate graphs from learned distribution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structure learning 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Graph-to-XXX learning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Graph Inputs – XXX outputs</a:t>
            </a:r>
          </a:p>
        </p:txBody>
      </p:sp>
      <p:pic>
        <p:nvPicPr>
          <p:cNvPr id="15" name="Picture 1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8566DA7-FCE4-7845-A601-1BF1C7EE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5096635"/>
            <a:ext cx="935383" cy="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9286-CD24-904F-B28A-7E76B367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07" dirty="0">
                <a:solidFill>
                  <a:srgbClr val="C00000"/>
                </a:solidFill>
              </a:rPr>
              <a:t>Graph Representation Learning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41B-84EE-CD48-95D8-ACE20781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 Neural Networks (GNNs) extends the well known CNN and RNN on graphs, </a:t>
            </a:r>
            <a:r>
              <a:rPr lang="en-US" dirty="0">
                <a:solidFill>
                  <a:srgbClr val="0070C0"/>
                </a:solidFill>
              </a:rPr>
              <a:t>from Euclidean data to Graphs and Manifolds</a:t>
            </a:r>
          </a:p>
          <a:p>
            <a:endParaRPr lang="en-US" dirty="0"/>
          </a:p>
          <a:p>
            <a:r>
              <a:rPr lang="en-US" dirty="0"/>
              <a:t>RNN-based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neural networks (</a:t>
            </a:r>
            <a:r>
              <a:rPr lang="en-US" dirty="0" err="1"/>
              <a:t>Scarselli</a:t>
            </a:r>
            <a:r>
              <a:rPr lang="en-US" dirty="0"/>
              <a:t> et al., 2009)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Gated graph sequence neural networks (GGS-NNs) (Li et al., ICLR 2016)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CNN-based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Convolutional Networks (GCN) (</a:t>
            </a:r>
            <a:r>
              <a:rPr lang="en-US" dirty="0" err="1"/>
              <a:t>Kipf</a:t>
            </a:r>
            <a:r>
              <a:rPr lang="en-US" dirty="0"/>
              <a:t> &amp; Welling, ICLR 2017)</a:t>
            </a:r>
          </a:p>
          <a:p>
            <a:pPr marL="457200" lvl="1" indent="0">
              <a:buNone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/>
              <a:t>Message Passing-based GNNs: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(Hamilton &amp; Ying &amp; </a:t>
            </a:r>
            <a:r>
              <a:rPr lang="en-US" dirty="0" err="1"/>
              <a:t>Leskovec</a:t>
            </a:r>
            <a:r>
              <a:rPr lang="en-US" dirty="0"/>
              <a:t>, NIPS 2017)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Attention Networks (GAT) (</a:t>
            </a:r>
            <a:r>
              <a:rPr lang="en-US" dirty="0" err="1"/>
              <a:t>Velickovic</a:t>
            </a:r>
            <a:r>
              <a:rPr lang="en-US" dirty="0"/>
              <a:t> et al., ICLR 2018)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MPNN (Gilmer et al., ICML 2017)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7238-C658-C640-A910-AD6AD8C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CBE5-7401-4630-836C-8BA599F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5BB79-568B-4937-BFA8-4D43028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4C91E-5044-4039-A391-9961C8B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0ADD-E28B-4D11-90CD-40EC045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1D276-6D67-48C7-97FF-14489AAC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2353-CE97-47CF-AA05-1C63C5A4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61298-9F25-4738-9A4F-9C77A6DC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BD2D5-E6C5-4D01-9E2A-D0A6E1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C0143-5AEA-4A9A-A67A-F38A21B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4C3F8-09CA-44E6-B014-72163D3C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F62F1-2F83-45A0-A154-D0055AA2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1638F-83F2-42D5-8D04-D80985F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DF501-8C00-4FDA-81E0-157AF3A9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B59B-1733-4D59-B08D-7AA1C16F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FFD26-56A1-4DDB-A7CB-99CCAA20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B419-BF3E-4CF5-A419-C0023EA5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CA2C0-E1CF-4C87-BF20-A5ABD5D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3DBB5-1FBB-4C4E-AD30-2B170678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6C28C-0F4C-4D86-9E01-942F550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87504-8F4C-44E6-88FD-6BCFC0D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1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14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gnn-architectures-review">
            <a:extLst>
              <a:ext uri="{FF2B5EF4-FFF2-40B4-BE49-F238E27FC236}">
                <a16:creationId xmlns:a16="http://schemas.microsoft.com/office/drawing/2014/main" id="{E702B781-FFA5-44DA-B16D-9DB242D6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4" y="292100"/>
            <a:ext cx="762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F43E-6D35-4404-B54E-B2D33DE42CAB}"/>
              </a:ext>
            </a:extLst>
          </p:cNvPr>
          <p:cNvSpPr txBox="1"/>
          <p:nvPr/>
        </p:nvSpPr>
        <p:spPr>
          <a:xfrm>
            <a:off x="8176257" y="5326947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1" dirty="0">
                <a:solidFill>
                  <a:srgbClr val="000000"/>
                </a:solidFill>
                <a:effectLst/>
                <a:latin typeface="Work Sans" pitchFamily="2" charset="0"/>
              </a:rPr>
              <a:t>Source: Graph Neural Networks: A Review of </a:t>
            </a:r>
          </a:p>
          <a:p>
            <a:r>
              <a:rPr lang="en-US" sz="1200" b="0" i="1" dirty="0">
                <a:solidFill>
                  <a:srgbClr val="000000"/>
                </a:solidFill>
                <a:effectLst/>
                <a:latin typeface="Work Sans" pitchFamily="2" charset="0"/>
              </a:rPr>
              <a:t>Methods and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328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91FDA-579C-4299-9E78-2D906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828-E252-472B-9C8F-20DC9C0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5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4E706-C5BB-4387-B844-30603E9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43F5-C7FF-4EDD-972D-F03E126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6779-1DED-224B-BC51-15FD3D43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solidFill>
                  <a:srgbClr val="C00000"/>
                </a:solidFill>
              </a:rPr>
              <a:t>Graphs: A Universal Language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CA8F-E9E6-CB4D-9385-6E88582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4" y="1600334"/>
            <a:ext cx="442216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spc="-140" dirty="0">
                <a:cs typeface="Arial"/>
              </a:rPr>
              <a:t>Graphs </a:t>
            </a:r>
            <a:r>
              <a:rPr lang="en-US" sz="3600" spc="-227" dirty="0">
                <a:cs typeface="Arial"/>
              </a:rPr>
              <a:t>are </a:t>
            </a:r>
            <a:r>
              <a:rPr lang="en-US" sz="3600" spc="-207" dirty="0">
                <a:cs typeface="Arial"/>
              </a:rPr>
              <a:t>a </a:t>
            </a:r>
            <a:r>
              <a:rPr lang="en-US" sz="3600" spc="-180" dirty="0">
                <a:cs typeface="Arial"/>
              </a:rPr>
              <a:t>general </a:t>
            </a:r>
            <a:r>
              <a:rPr lang="en-US" sz="3600" spc="-160" dirty="0">
                <a:cs typeface="Arial"/>
              </a:rPr>
              <a:t>language </a:t>
            </a:r>
            <a:r>
              <a:rPr lang="en-US" sz="3600" spc="-93" dirty="0">
                <a:cs typeface="Arial"/>
              </a:rPr>
              <a:t>for describing </a:t>
            </a:r>
            <a:r>
              <a:rPr lang="en-US" sz="3600" spc="-100" dirty="0">
                <a:cs typeface="Arial"/>
              </a:rPr>
              <a:t>and </a:t>
            </a:r>
            <a:r>
              <a:rPr lang="en-US" sz="3600" spc="-113" dirty="0">
                <a:cs typeface="Arial"/>
              </a:rPr>
              <a:t>modeling </a:t>
            </a:r>
            <a:r>
              <a:rPr lang="en-US" sz="3600" spc="-87" dirty="0">
                <a:cs typeface="Arial"/>
              </a:rPr>
              <a:t>complex </a:t>
            </a:r>
            <a:r>
              <a:rPr lang="en-US" sz="3600" spc="-120" dirty="0">
                <a:cs typeface="Arial"/>
              </a:rPr>
              <a:t>systems</a:t>
            </a:r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9C3E-EA02-3045-A1A6-1418CC2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BA9B15-8A56-B94A-BD82-10EC26162F2C}"/>
              </a:ext>
            </a:extLst>
          </p:cNvPr>
          <p:cNvSpPr/>
          <p:nvPr/>
        </p:nvSpPr>
        <p:spPr>
          <a:xfrm>
            <a:off x="6800851" y="1985304"/>
            <a:ext cx="1066800" cy="1752600"/>
          </a:xfrm>
          <a:custGeom>
            <a:avLst/>
            <a:gdLst/>
            <a:ahLst/>
            <a:cxnLst/>
            <a:rect l="l" t="t" r="r" b="b"/>
            <a:pathLst>
              <a:path w="800100" h="1314450">
                <a:moveTo>
                  <a:pt x="0" y="0"/>
                </a:moveTo>
                <a:lnTo>
                  <a:pt x="800100" y="13144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819405-F54A-0242-B8BE-B4AFD6F11C82}"/>
              </a:ext>
            </a:extLst>
          </p:cNvPr>
          <p:cNvSpPr/>
          <p:nvPr/>
        </p:nvSpPr>
        <p:spPr>
          <a:xfrm>
            <a:off x="7981950" y="3356905"/>
            <a:ext cx="1257300" cy="419100"/>
          </a:xfrm>
          <a:custGeom>
            <a:avLst/>
            <a:gdLst/>
            <a:ahLst/>
            <a:cxnLst/>
            <a:rect l="l" t="t" r="r" b="b"/>
            <a:pathLst>
              <a:path w="942975" h="314325">
                <a:moveTo>
                  <a:pt x="942975" y="0"/>
                </a:moveTo>
                <a:lnTo>
                  <a:pt x="0" y="31432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54A62E-A554-984C-AFD7-326A2CC4AA0A}"/>
              </a:ext>
            </a:extLst>
          </p:cNvPr>
          <p:cNvSpPr/>
          <p:nvPr/>
        </p:nvSpPr>
        <p:spPr>
          <a:xfrm>
            <a:off x="10110116" y="2148593"/>
            <a:ext cx="1110825" cy="1418167"/>
          </a:xfrm>
          <a:custGeom>
            <a:avLst/>
            <a:gdLst/>
            <a:ahLst/>
            <a:cxnLst/>
            <a:rect l="l" t="t" r="r" b="b"/>
            <a:pathLst>
              <a:path w="833120" h="1063625">
                <a:moveTo>
                  <a:pt x="0" y="0"/>
                </a:moveTo>
                <a:lnTo>
                  <a:pt x="832757" y="1063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A3DA558-D1F0-0149-9C8C-E33D8B91E867}"/>
              </a:ext>
            </a:extLst>
          </p:cNvPr>
          <p:cNvSpPr/>
          <p:nvPr/>
        </p:nvSpPr>
        <p:spPr>
          <a:xfrm>
            <a:off x="9220199" y="2252004"/>
            <a:ext cx="971973" cy="1219200"/>
          </a:xfrm>
          <a:custGeom>
            <a:avLst/>
            <a:gdLst/>
            <a:ahLst/>
            <a:cxnLst/>
            <a:rect l="l" t="t" r="r" b="b"/>
            <a:pathLst>
              <a:path w="728979" h="914400">
                <a:moveTo>
                  <a:pt x="728663" y="0"/>
                </a:moveTo>
                <a:lnTo>
                  <a:pt x="0" y="914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3F8BAD8-5DA9-C846-B7A7-49D0C9A3E127}"/>
              </a:ext>
            </a:extLst>
          </p:cNvPr>
          <p:cNvSpPr/>
          <p:nvPr/>
        </p:nvSpPr>
        <p:spPr>
          <a:xfrm flipH="1" flipV="1">
            <a:off x="9924387" y="2383605"/>
            <a:ext cx="305463" cy="2494122"/>
          </a:xfrm>
          <a:custGeom>
            <a:avLst/>
            <a:gdLst/>
            <a:ahLst/>
            <a:cxnLst/>
            <a:rect l="l" t="t" r="r" b="b"/>
            <a:pathLst>
              <a:path w="1514475" h="28575">
                <a:moveTo>
                  <a:pt x="1514480" y="0"/>
                </a:moveTo>
                <a:lnTo>
                  <a:pt x="0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FAAD8B4-70B3-1047-A304-B840A9A4BD98}"/>
              </a:ext>
            </a:extLst>
          </p:cNvPr>
          <p:cNvSpPr/>
          <p:nvPr/>
        </p:nvSpPr>
        <p:spPr>
          <a:xfrm>
            <a:off x="9353550" y="3471203"/>
            <a:ext cx="495300" cy="1447800"/>
          </a:xfrm>
          <a:custGeom>
            <a:avLst/>
            <a:gdLst/>
            <a:ahLst/>
            <a:cxnLst/>
            <a:rect l="l" t="t" r="r" b="b"/>
            <a:pathLst>
              <a:path w="371475" h="1085850">
                <a:moveTo>
                  <a:pt x="371475" y="10858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413E27-6CAC-834B-A3FD-8FF839AEA5F1}"/>
              </a:ext>
            </a:extLst>
          </p:cNvPr>
          <p:cNvSpPr/>
          <p:nvPr/>
        </p:nvSpPr>
        <p:spPr>
          <a:xfrm>
            <a:off x="9925051" y="3471197"/>
            <a:ext cx="1295400" cy="1485900"/>
          </a:xfrm>
          <a:custGeom>
            <a:avLst/>
            <a:gdLst/>
            <a:ahLst/>
            <a:cxnLst/>
            <a:rect l="l" t="t" r="r" b="b"/>
            <a:pathLst>
              <a:path w="971550" h="1114425">
                <a:moveTo>
                  <a:pt x="0" y="1114430"/>
                </a:moveTo>
                <a:lnTo>
                  <a:pt x="97155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E135237-99D4-734B-8A25-DB16B7D8F388}"/>
              </a:ext>
            </a:extLst>
          </p:cNvPr>
          <p:cNvSpPr/>
          <p:nvPr/>
        </p:nvSpPr>
        <p:spPr>
          <a:xfrm>
            <a:off x="7798885" y="1794803"/>
            <a:ext cx="945727" cy="1905000"/>
          </a:xfrm>
          <a:custGeom>
            <a:avLst/>
            <a:gdLst/>
            <a:ahLst/>
            <a:cxnLst/>
            <a:rect l="l" t="t" r="r" b="b"/>
            <a:pathLst>
              <a:path w="709295" h="1428750">
                <a:moveTo>
                  <a:pt x="0" y="1428750"/>
                </a:moveTo>
                <a:lnTo>
                  <a:pt x="70880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7303595-A050-4B47-A0B4-E7CE617CC5B4}"/>
              </a:ext>
            </a:extLst>
          </p:cNvPr>
          <p:cNvSpPr/>
          <p:nvPr/>
        </p:nvSpPr>
        <p:spPr>
          <a:xfrm>
            <a:off x="6115057" y="3395003"/>
            <a:ext cx="1684020" cy="381000"/>
          </a:xfrm>
          <a:custGeom>
            <a:avLst/>
            <a:gdLst/>
            <a:ahLst/>
            <a:cxnLst/>
            <a:rect l="l" t="t" r="r" b="b"/>
            <a:pathLst>
              <a:path w="1263014" h="285750">
                <a:moveTo>
                  <a:pt x="1262870" y="2857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9B36791-7B38-DD48-A7F9-186E02CE590D}"/>
              </a:ext>
            </a:extLst>
          </p:cNvPr>
          <p:cNvSpPr/>
          <p:nvPr/>
        </p:nvSpPr>
        <p:spPr>
          <a:xfrm>
            <a:off x="6115048" y="1794805"/>
            <a:ext cx="2590800" cy="1562100"/>
          </a:xfrm>
          <a:custGeom>
            <a:avLst/>
            <a:gdLst/>
            <a:ahLst/>
            <a:cxnLst/>
            <a:rect l="l" t="t" r="r" b="b"/>
            <a:pathLst>
              <a:path w="1943100" h="1171575">
                <a:moveTo>
                  <a:pt x="1943101" y="0"/>
                </a:moveTo>
                <a:lnTo>
                  <a:pt x="0" y="117158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6C8017-1D3F-5347-A28F-0396D59B06A1}"/>
              </a:ext>
            </a:extLst>
          </p:cNvPr>
          <p:cNvSpPr/>
          <p:nvPr/>
        </p:nvSpPr>
        <p:spPr>
          <a:xfrm>
            <a:off x="6115050" y="1947205"/>
            <a:ext cx="647700" cy="1409700"/>
          </a:xfrm>
          <a:custGeom>
            <a:avLst/>
            <a:gdLst/>
            <a:ahLst/>
            <a:cxnLst/>
            <a:rect l="l" t="t" r="r" b="b"/>
            <a:pathLst>
              <a:path w="485775" h="1057275">
                <a:moveTo>
                  <a:pt x="485775" y="0"/>
                </a:moveTo>
                <a:lnTo>
                  <a:pt x="0" y="105727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E659EC7-4406-7741-83A2-E4550C3D813A}"/>
              </a:ext>
            </a:extLst>
          </p:cNvPr>
          <p:cNvSpPr/>
          <p:nvPr/>
        </p:nvSpPr>
        <p:spPr>
          <a:xfrm>
            <a:off x="7067550" y="3776005"/>
            <a:ext cx="800100" cy="1104900"/>
          </a:xfrm>
          <a:custGeom>
            <a:avLst/>
            <a:gdLst/>
            <a:ahLst/>
            <a:cxnLst/>
            <a:rect l="l" t="t" r="r" b="b"/>
            <a:pathLst>
              <a:path w="600075" h="828675">
                <a:moveTo>
                  <a:pt x="600075" y="0"/>
                </a:moveTo>
                <a:lnTo>
                  <a:pt x="0" y="8286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B2442DF-FED2-4C46-8FF0-1BE515810A4B}"/>
              </a:ext>
            </a:extLst>
          </p:cNvPr>
          <p:cNvSpPr/>
          <p:nvPr/>
        </p:nvSpPr>
        <p:spPr>
          <a:xfrm>
            <a:off x="6115051" y="3395004"/>
            <a:ext cx="838200" cy="1524000"/>
          </a:xfrm>
          <a:custGeom>
            <a:avLst/>
            <a:gdLst/>
            <a:ahLst/>
            <a:cxnLst/>
            <a:rect l="l" t="t" r="r" b="b"/>
            <a:pathLst>
              <a:path w="628650" h="1143000">
                <a:moveTo>
                  <a:pt x="0" y="0"/>
                </a:moveTo>
                <a:lnTo>
                  <a:pt x="628650" y="11430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731127-88B6-4B4B-AB8D-485C1BBFC7C3}"/>
              </a:ext>
            </a:extLst>
          </p:cNvPr>
          <p:cNvSpPr/>
          <p:nvPr/>
        </p:nvSpPr>
        <p:spPr>
          <a:xfrm>
            <a:off x="7067552" y="4880905"/>
            <a:ext cx="2857500" cy="38100"/>
          </a:xfrm>
          <a:custGeom>
            <a:avLst/>
            <a:gdLst/>
            <a:ahLst/>
            <a:cxnLst/>
            <a:rect l="l" t="t" r="r" b="b"/>
            <a:pathLst>
              <a:path w="2143125" h="28575">
                <a:moveTo>
                  <a:pt x="0" y="0"/>
                </a:moveTo>
                <a:lnTo>
                  <a:pt x="2143121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722692-A891-EA4D-8755-490B0387F006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90" y="394767"/>
                </a:lnTo>
                <a:lnTo>
                  <a:pt x="287993" y="379720"/>
                </a:lnTo>
                <a:lnTo>
                  <a:pt x="325133" y="356108"/>
                </a:lnTo>
                <a:lnTo>
                  <a:pt x="356108" y="325133"/>
                </a:lnTo>
                <a:lnTo>
                  <a:pt x="379720" y="287993"/>
                </a:lnTo>
                <a:lnTo>
                  <a:pt x="394767" y="245890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035284E-751D-274A-BB39-DE28C07E91C2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213CD19-9279-5041-BE1A-E5411620A1ED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2FEB84D-6AE9-1B47-B357-0A851B635321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10F73EB-4C4E-CF47-84B2-F4520CFD744E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BB65B3B5-5C50-5B48-B913-61581CE15879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B67E7B-241D-184F-8B8C-6FC4FF2B5E62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6071056-4155-E44F-AFA2-7B2B1C7906FB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A5B36880-3AC0-2442-9B8B-2BB0EB441BEE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86"/>
                </a:lnTo>
                <a:lnTo>
                  <a:pt x="20331" y="287988"/>
                </a:lnTo>
                <a:lnTo>
                  <a:pt x="43945" y="325127"/>
                </a:lnTo>
                <a:lnTo>
                  <a:pt x="74922" y="356104"/>
                </a:lnTo>
                <a:lnTo>
                  <a:pt x="112061" y="379718"/>
                </a:lnTo>
                <a:lnTo>
                  <a:pt x="154163" y="394766"/>
                </a:lnTo>
                <a:lnTo>
                  <a:pt x="200025" y="400050"/>
                </a:lnTo>
                <a:lnTo>
                  <a:pt x="245890" y="394766"/>
                </a:lnTo>
                <a:lnTo>
                  <a:pt x="287993" y="379718"/>
                </a:lnTo>
                <a:lnTo>
                  <a:pt x="325133" y="356104"/>
                </a:lnTo>
                <a:lnTo>
                  <a:pt x="356108" y="325127"/>
                </a:lnTo>
                <a:lnTo>
                  <a:pt x="379720" y="287988"/>
                </a:lnTo>
                <a:lnTo>
                  <a:pt x="394767" y="245886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89A4C1E-4974-B443-907B-47B5730B1280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DCA4945-4915-9C4A-A586-B7CF0A43E464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AC055011-8069-C449-B283-CCE79CBB102E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83D0F41-B19F-8E49-AE3D-41F69F328C06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CAD13372-EE5C-C741-960A-C700FEE7DF9A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47F9370-595E-BB46-BBB0-4FE7145A6F88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F220454-0488-BD43-B330-734D6C5A4FE6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ADAE2A84-8F1B-EE47-9777-0AB0DCCD7D40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52DF533E-F586-8548-9225-E8AB65F2E2EF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38619F51-9FDD-694A-92BF-7E9332CEFB15}"/>
              </a:ext>
            </a:extLst>
          </p:cNvPr>
          <p:cNvSpPr txBox="1">
            <a:spLocks/>
          </p:cNvSpPr>
          <p:nvPr/>
        </p:nvSpPr>
        <p:spPr>
          <a:xfrm>
            <a:off x="7491307" y="5306353"/>
            <a:ext cx="2490893" cy="84809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5400" spc="-320" dirty="0">
                <a:solidFill>
                  <a:srgbClr val="FF0000"/>
                </a:solidFill>
              </a:rPr>
              <a:t>G</a:t>
            </a:r>
            <a:r>
              <a:rPr lang="en-US" sz="5400" spc="-133" dirty="0">
                <a:solidFill>
                  <a:srgbClr val="FF0000"/>
                </a:solidFill>
              </a:rPr>
              <a:t>r</a:t>
            </a:r>
            <a:r>
              <a:rPr lang="en-US" sz="5400" spc="-280" dirty="0">
                <a:solidFill>
                  <a:srgbClr val="FF0000"/>
                </a:solidFill>
              </a:rPr>
              <a:t>a</a:t>
            </a:r>
            <a:r>
              <a:rPr lang="en-US" sz="5400" spc="67" dirty="0">
                <a:solidFill>
                  <a:srgbClr val="FF0000"/>
                </a:solidFill>
              </a:rPr>
              <a:t>p</a:t>
            </a:r>
            <a:r>
              <a:rPr lang="en-US" sz="5400" spc="-167" dirty="0">
                <a:solidFill>
                  <a:srgbClr val="FF0000"/>
                </a:solidFill>
              </a:rPr>
              <a:t>h</a:t>
            </a:r>
            <a:r>
              <a:rPr lang="en-US" sz="5400" spc="-247" dirty="0">
                <a:solidFill>
                  <a:srgbClr val="FF0000"/>
                </a:solidFill>
              </a:rPr>
              <a:t>!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54BC3D30-E325-5F42-AB5C-BC228FB3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690688"/>
            <a:ext cx="6131898" cy="3486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91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graph learning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used in multiple graph tasks and can be trained end-to-end.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Graph Neural Networks: Models and Applications - Yao Ma, et al</a:t>
            </a:r>
          </a:p>
          <a:p>
            <a:pPr>
              <a:lnSpc>
                <a:spcPct val="100000"/>
              </a:lnSpc>
            </a:pPr>
            <a:r>
              <a:rPr lang="en-US" altLang="zh-CN" dirty="0" err="1"/>
              <a:t>GraphSAGE</a:t>
            </a:r>
            <a:r>
              <a:rPr lang="en-US" altLang="zh-CN" dirty="0"/>
              <a:t>: Deep Learning for Relational Data - Jure </a:t>
            </a:r>
            <a:r>
              <a:rPr lang="en-US" altLang="zh-CN" dirty="0" err="1"/>
              <a:t>Leskovec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in Natural Language Processing and Computer Vision - </a:t>
            </a:r>
            <a:r>
              <a:rPr lang="en-US" altLang="zh-CN" dirty="0" err="1"/>
              <a:t>Lingfei</a:t>
            </a:r>
            <a:r>
              <a:rPr lang="en-US" altLang="zh-CN" dirty="0"/>
              <a:t> Wu, IBM Research AI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for Natural Language Processing - </a:t>
            </a:r>
            <a:r>
              <a:rPr lang="en-US" altLang="zh-CN" dirty="0" err="1"/>
              <a:t>Lingfei</a:t>
            </a:r>
            <a:r>
              <a:rPr lang="en-US" altLang="zh-CN" dirty="0"/>
              <a:t> Wu, Yu Chen, Heng Ji, and </a:t>
            </a:r>
            <a:r>
              <a:rPr lang="en-US" altLang="zh-CN" dirty="0" err="1"/>
              <a:t>Yunyao</a:t>
            </a:r>
            <a:r>
              <a:rPr lang="en-US" altLang="zh-CN" dirty="0"/>
              <a:t> Li, NAACL-2021 Tutorial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4B72A-35E0-DA45-A5B5-5F4C6B2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362249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5FF1-9420-EC45-8DB3-4E51E8E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1" y="47922"/>
            <a:ext cx="10515600" cy="1325563"/>
          </a:xfrm>
        </p:spPr>
        <p:txBody>
          <a:bodyPr/>
          <a:lstStyle/>
          <a:p>
            <a:r>
              <a:rPr lang="en-US" dirty="0"/>
              <a:t>Data as Graphs - Implicit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103E3-A55A-AD4C-933C-31ECF9B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2" descr="mage result for image to regular grid graph">
            <a:extLst>
              <a:ext uri="{FF2B5EF4-FFF2-40B4-BE49-F238E27FC236}">
                <a16:creationId xmlns:a16="http://schemas.microsoft.com/office/drawing/2014/main" id="{4EDB658C-FC33-1143-B4A6-E21C6B42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38" y="5079732"/>
            <a:ext cx="2400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09092-3ACB-5349-81DD-4E85AB00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38" y="1652857"/>
            <a:ext cx="2667000" cy="2654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7AB0B87-4859-884D-922F-759D57081074}"/>
              </a:ext>
            </a:extLst>
          </p:cNvPr>
          <p:cNvSpPr/>
          <p:nvPr/>
        </p:nvSpPr>
        <p:spPr>
          <a:xfrm>
            <a:off x="2933616" y="4586529"/>
            <a:ext cx="569343" cy="396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4A0A-8248-DD4D-822D-2F368C788F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875" y="1433471"/>
            <a:ext cx="3013325" cy="432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750A0A-C5DF-7F44-A1FC-561920DC3B58}"/>
              </a:ext>
            </a:extLst>
          </p:cNvPr>
          <p:cNvSpPr/>
          <p:nvPr/>
        </p:nvSpPr>
        <p:spPr>
          <a:xfrm>
            <a:off x="6812343" y="5940853"/>
            <a:ext cx="3805228" cy="41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Jian Xu. Representing Big Data as Networks. PhD Dissertation, 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19627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50BCE-3971-456B-805F-8FB0708A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E858-2F4B-45D5-8B24-A66F549D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400-413D-594F-B484-6BE8469B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73" dirty="0">
                <a:solidFill>
                  <a:srgbClr val="C00000"/>
                </a:solidFill>
              </a:rPr>
              <a:t>Why </a:t>
            </a:r>
            <a:r>
              <a:rPr lang="en-US" b="1" spc="-107" dirty="0">
                <a:solidFill>
                  <a:srgbClr val="C00000"/>
                </a:solidFill>
              </a:rPr>
              <a:t>Graphs? </a:t>
            </a:r>
            <a:r>
              <a:rPr lang="en-US" b="1" spc="-173" dirty="0">
                <a:solidFill>
                  <a:srgbClr val="C00000"/>
                </a:solidFill>
              </a:rPr>
              <a:t>Why</a:t>
            </a:r>
            <a:r>
              <a:rPr lang="en-US" b="1" spc="220" dirty="0">
                <a:solidFill>
                  <a:srgbClr val="C00000"/>
                </a:solidFill>
              </a:rPr>
              <a:t> </a:t>
            </a:r>
            <a:r>
              <a:rPr lang="en-US" b="1" spc="-33" dirty="0">
                <a:solidFill>
                  <a:srgbClr val="C00000"/>
                </a:solidFill>
              </a:rPr>
              <a:t>Now?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76E5-C866-BC45-99B0-9A7CC36A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000" spc="-107" dirty="0">
                <a:solidFill>
                  <a:srgbClr val="0070C0"/>
                </a:solidFill>
                <a:cs typeface="Arial"/>
              </a:rPr>
              <a:t>Universal</a:t>
            </a:r>
            <a:r>
              <a:rPr lang="en-US" sz="3200" spc="-107" dirty="0">
                <a:solidFill>
                  <a:srgbClr val="0070C0"/>
                </a:solidFill>
                <a:cs typeface="Arial"/>
              </a:rPr>
              <a:t> language for describing complex data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Networks/graphs </a:t>
            </a:r>
            <a:r>
              <a:rPr lang="en-US" sz="2667" spc="-47" dirty="0">
                <a:cs typeface="Arial"/>
              </a:rPr>
              <a:t>from </a:t>
            </a:r>
            <a:r>
              <a:rPr lang="en-US" sz="2667" spc="-40" dirty="0">
                <a:cs typeface="Arial"/>
              </a:rPr>
              <a:t>science, </a:t>
            </a:r>
            <a:r>
              <a:rPr lang="en-US" sz="2667" spc="-60" dirty="0">
                <a:cs typeface="Arial"/>
              </a:rPr>
              <a:t>nature, </a:t>
            </a:r>
            <a:r>
              <a:rPr lang="en-US" sz="2667" spc="-40" dirty="0">
                <a:cs typeface="Arial"/>
              </a:rPr>
              <a:t>and technology </a:t>
            </a:r>
            <a:r>
              <a:rPr lang="en-US" sz="2667" spc="-107" dirty="0">
                <a:cs typeface="Arial"/>
              </a:rPr>
              <a:t>are </a:t>
            </a:r>
            <a:r>
              <a:rPr lang="en-US" sz="2667" spc="-60" dirty="0">
                <a:cs typeface="Arial"/>
              </a:rPr>
              <a:t>more </a:t>
            </a:r>
            <a:r>
              <a:rPr lang="en-US" sz="2667" spc="-73" dirty="0">
                <a:cs typeface="Arial"/>
              </a:rPr>
              <a:t>similar </a:t>
            </a:r>
            <a:r>
              <a:rPr lang="en-US" sz="2667" spc="-47" dirty="0">
                <a:cs typeface="Arial"/>
              </a:rPr>
              <a:t>than </a:t>
            </a:r>
            <a:r>
              <a:rPr lang="en-US" sz="2667" spc="-53" dirty="0">
                <a:cs typeface="Arial"/>
              </a:rPr>
              <a:t>one </a:t>
            </a:r>
            <a:r>
              <a:rPr lang="en-US" sz="2667" spc="-13" dirty="0">
                <a:cs typeface="Arial"/>
              </a:rPr>
              <a:t>would</a:t>
            </a:r>
            <a:r>
              <a:rPr lang="en-US" sz="2667" spc="353" dirty="0">
                <a:cs typeface="Arial"/>
              </a:rPr>
              <a:t> </a:t>
            </a:r>
            <a:r>
              <a:rPr lang="en-US" sz="2667" spc="-27" dirty="0">
                <a:cs typeface="Arial"/>
              </a:rPr>
              <a:t>expect</a:t>
            </a:r>
            <a:endParaRPr lang="en-US" sz="2667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Shared vocabulary between fields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Computer Science, Social science, Physics, Biology, Economics 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Data availability (+ computational challenges)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Social/internet, text, logic, program, bio, health, and medical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Impact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 networking, Social media, Drug design, Event detection, Natural language processing, Computer vision, and Logic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57BC-C93D-BF47-8EB7-B6A1E660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2225</TotalTime>
  <Words>1088</Words>
  <Application>Microsoft Office PowerPoint</Application>
  <PresentationFormat>Widescreen</PresentationFormat>
  <Paragraphs>267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Abadi MT Condensed Extra Bold</vt:lpstr>
      <vt:lpstr>Amazon Ember</vt:lpstr>
      <vt:lpstr>Arial</vt:lpstr>
      <vt:lpstr>Calibri</vt:lpstr>
      <vt:lpstr>Calibri Light</vt:lpstr>
      <vt:lpstr>Cambria Math</vt:lpstr>
      <vt:lpstr>Google Sans</vt:lpstr>
      <vt:lpstr>Google Sans Medium</vt:lpstr>
      <vt:lpstr>Helvetica</vt:lpstr>
      <vt:lpstr>Wingdings</vt:lpstr>
      <vt:lpstr>Work Sans</vt:lpstr>
      <vt:lpstr>Office Theme</vt:lpstr>
      <vt:lpstr>PowerPoint Presentation</vt:lpstr>
      <vt:lpstr> Graph-structured Data Are Ubiquitous </vt:lpstr>
      <vt:lpstr>PowerPoint Presentation</vt:lpstr>
      <vt:lpstr>PowerPoint Presentation</vt:lpstr>
      <vt:lpstr>Graphs: A Universal Language </vt:lpstr>
      <vt:lpstr>Data as Graphs - Explicit</vt:lpstr>
      <vt:lpstr>Data as Graphs - Implicit</vt:lpstr>
      <vt:lpstr>PowerPoint Presentation</vt:lpstr>
      <vt:lpstr>Why Graphs? Why Now?</vt:lpstr>
      <vt:lpstr>PowerPoint Presentation</vt:lpstr>
      <vt:lpstr>Graphs and features</vt:lpstr>
      <vt:lpstr>Matrix Representations of Graphs</vt:lpstr>
      <vt:lpstr>PowerPoint Presentation</vt:lpstr>
      <vt:lpstr>PowerPoint Presentation</vt:lpstr>
      <vt:lpstr>PowerPoint Presentation</vt:lpstr>
      <vt:lpstr>Tasks in graph learning</vt:lpstr>
      <vt:lpstr>Tasks on Graph-Structured Data</vt:lpstr>
      <vt:lpstr>ML 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Meets Graphs: Challenges</vt:lpstr>
      <vt:lpstr>PowerPoint Presentation</vt:lpstr>
      <vt:lpstr>The Power of Deep Learning</vt:lpstr>
      <vt:lpstr>PowerPoint Presentation</vt:lpstr>
      <vt:lpstr>PowerPoint Presentation</vt:lpstr>
      <vt:lpstr>PowerPoint Presentation</vt:lpstr>
      <vt:lpstr>Graph Neural Networks</vt:lpstr>
      <vt:lpstr>Machine(Deep) Learning with Graphs</vt:lpstr>
      <vt:lpstr>Graph Representation Learning (GNNs)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Graph convolution network (GCN)</vt:lpstr>
      <vt:lpstr>Example 2: Graph attention networks (GAT)</vt:lpstr>
      <vt:lpstr>Example 3: Relational graph convolution networks (RGCN)</vt:lpstr>
      <vt:lpstr>PowerPoint Presentation</vt:lpstr>
      <vt:lpstr>PowerPoint Presentation</vt:lpstr>
      <vt:lpstr>PowerPoint Presentation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GNN</dc:title>
  <dc:creator>yogesh.kulkarni@ICERTIS.COM</dc:creator>
  <cp:lastModifiedBy>Yogesh Kulkarni</cp:lastModifiedBy>
  <cp:revision>176</cp:revision>
  <dcterms:created xsi:type="dcterms:W3CDTF">2019-08-08T03:27:24Z</dcterms:created>
  <dcterms:modified xsi:type="dcterms:W3CDTF">2022-02-02T03:16:46Z</dcterms:modified>
</cp:coreProperties>
</file>